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42"/>
  </p:notesMasterIdLst>
  <p:sldIdLst>
    <p:sldId id="266" r:id="rId11"/>
    <p:sldId id="387" r:id="rId12"/>
    <p:sldId id="383" r:id="rId13"/>
    <p:sldId id="384" r:id="rId14"/>
    <p:sldId id="385" r:id="rId15"/>
    <p:sldId id="386" r:id="rId16"/>
    <p:sldId id="350" r:id="rId17"/>
    <p:sldId id="351" r:id="rId18"/>
    <p:sldId id="353" r:id="rId19"/>
    <p:sldId id="357" r:id="rId20"/>
    <p:sldId id="358" r:id="rId21"/>
    <p:sldId id="360" r:id="rId22"/>
    <p:sldId id="361" r:id="rId23"/>
    <p:sldId id="397" r:id="rId24"/>
    <p:sldId id="414" r:id="rId25"/>
    <p:sldId id="406" r:id="rId26"/>
    <p:sldId id="408" r:id="rId27"/>
    <p:sldId id="412" r:id="rId28"/>
    <p:sldId id="364" r:id="rId29"/>
    <p:sldId id="367" r:id="rId30"/>
    <p:sldId id="415" r:id="rId31"/>
    <p:sldId id="374" r:id="rId32"/>
    <p:sldId id="376" r:id="rId33"/>
    <p:sldId id="394" r:id="rId34"/>
    <p:sldId id="378" r:id="rId35"/>
    <p:sldId id="379" r:id="rId36"/>
    <p:sldId id="388" r:id="rId37"/>
    <p:sldId id="389" r:id="rId38"/>
    <p:sldId id="380" r:id="rId39"/>
    <p:sldId id="403" r:id="rId40"/>
    <p:sldId id="390" r:id="rId41"/>
  </p:sldIdLst>
  <p:sldSz cx="12190413" cy="6859588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983B7"/>
    <a:srgbClr val="03A6AF"/>
    <a:srgbClr val="69A12B"/>
    <a:srgbClr val="131E41"/>
    <a:srgbClr val="18D2A6"/>
    <a:srgbClr val="0374AF"/>
    <a:srgbClr val="14B28B"/>
    <a:srgbClr val="01ACBE"/>
    <a:srgbClr val="0170C1"/>
    <a:srgbClr val="EB51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992" y="-1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991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0183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331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291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7477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132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362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445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1953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516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37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5685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0635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2512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6827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3423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7928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2310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149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3621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203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7961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357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688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258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945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674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428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156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FCBA708-1EE1-404F-A563-62095EE2A25E}"/>
              </a:ext>
            </a:extLst>
          </p:cNvPr>
          <p:cNvSpPr txBox="1"/>
          <p:nvPr/>
        </p:nvSpPr>
        <p:spPr>
          <a:xfrm>
            <a:off x="4531721" y="515164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/>
          </a:p>
          <a:p>
            <a:r>
              <a:rPr lang="zh-CN" altLang="en-US" dirty="0">
                <a:solidFill>
                  <a:srgbClr val="92D050"/>
                </a:solidFill>
              </a:rPr>
              <a:t>字幕：天勤梦想园儿童哲学阅读课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60DAC4B-66D5-4765-825E-7232780A5147}"/>
              </a:ext>
            </a:extLst>
          </p:cNvPr>
          <p:cNvSpPr/>
          <p:nvPr/>
        </p:nvSpPr>
        <p:spPr>
          <a:xfrm>
            <a:off x="3330110" y="223627"/>
            <a:ext cx="3025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课程片头（统一）：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秒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BFCF5D4-C6AC-4D0D-BB64-BA82D0CE0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01" y="939189"/>
            <a:ext cx="6398858" cy="41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74377"/>
      </p:ext>
    </p:extLst>
  </p:cSld>
  <p:clrMapOvr>
    <a:masterClrMapping/>
  </p:clrMapOvr>
  <p:transition spd="slow" advClick="0" advTm="1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034716" y="2320207"/>
            <a:ext cx="11369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9A12B"/>
                </a:solidFill>
              </a:rPr>
              <a:t>2</a:t>
            </a:r>
            <a:r>
              <a:rPr lang="zh-CN" altLang="en-US" sz="3200" b="1" dirty="0">
                <a:solidFill>
                  <a:srgbClr val="69A12B"/>
                </a:solidFill>
              </a:rPr>
              <a:t>、松鼠要去参加森林模仿秀，西西最羡慕松鼠的什么？（ </a:t>
            </a:r>
            <a:r>
              <a:rPr lang="en-US" altLang="zh-CN" sz="3200" b="1" dirty="0">
                <a:solidFill>
                  <a:srgbClr val="69A12B"/>
                </a:solidFill>
              </a:rPr>
              <a:t>C </a:t>
            </a:r>
            <a:r>
              <a:rPr lang="zh-CN" altLang="en-US" sz="3200" b="1" dirty="0">
                <a:solidFill>
                  <a:srgbClr val="69A12B"/>
                </a:solidFill>
              </a:rPr>
              <a:t>）</a:t>
            </a:r>
          </a:p>
          <a:p>
            <a:r>
              <a:rPr lang="en-US" altLang="zh-CN" sz="3200" b="1" dirty="0">
                <a:solidFill>
                  <a:srgbClr val="69A12B"/>
                </a:solidFill>
              </a:rPr>
              <a:t>                      A</a:t>
            </a:r>
            <a:r>
              <a:rPr lang="zh-CN" altLang="en-US" sz="3200" b="1" dirty="0">
                <a:solidFill>
                  <a:srgbClr val="69A12B"/>
                </a:solidFill>
              </a:rPr>
              <a:t>领结    </a:t>
            </a:r>
            <a:r>
              <a:rPr lang="en-US" altLang="zh-CN" sz="3200" b="1" dirty="0">
                <a:solidFill>
                  <a:srgbClr val="69A12B"/>
                </a:solidFill>
              </a:rPr>
              <a:t>B</a:t>
            </a:r>
            <a:r>
              <a:rPr lang="zh-CN" altLang="en-US" sz="3200" b="1" dirty="0">
                <a:solidFill>
                  <a:srgbClr val="69A12B"/>
                </a:solidFill>
              </a:rPr>
              <a:t>衣服   </a:t>
            </a:r>
            <a:r>
              <a:rPr lang="en-US" altLang="zh-CN" sz="3200" b="1" dirty="0">
                <a:solidFill>
                  <a:srgbClr val="69A12B"/>
                </a:solidFill>
              </a:rPr>
              <a:t>C</a:t>
            </a:r>
            <a:r>
              <a:rPr lang="zh-CN" altLang="en-US" sz="3200" b="1" dirty="0">
                <a:solidFill>
                  <a:srgbClr val="69A12B"/>
                </a:solidFill>
              </a:rPr>
              <a:t>帽子   </a:t>
            </a:r>
            <a:r>
              <a:rPr lang="en-US" altLang="zh-CN" sz="3200" b="1" dirty="0">
                <a:solidFill>
                  <a:srgbClr val="69A12B"/>
                </a:solidFill>
              </a:rPr>
              <a:t>D</a:t>
            </a:r>
            <a:r>
              <a:rPr lang="zh-CN" altLang="en-US" sz="3200" b="1" dirty="0">
                <a:solidFill>
                  <a:srgbClr val="69A12B"/>
                </a:solidFill>
              </a:rPr>
              <a:t>鞋子</a:t>
            </a:r>
          </a:p>
        </p:txBody>
      </p:sp>
    </p:spTree>
    <p:extLst>
      <p:ext uri="{BB962C8B-B14F-4D97-AF65-F5344CB8AC3E}">
        <p14:creationId xmlns:p14="http://schemas.microsoft.com/office/powerpoint/2010/main" xmlns="" val="921282953"/>
      </p:ext>
    </p:extLst>
  </p:cSld>
  <p:clrMapOvr>
    <a:masterClrMapping/>
  </p:clrMapOvr>
  <p:transition spd="slow" advClick="0" advTm="1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495220" y="1956318"/>
            <a:ext cx="107773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>
              <a:solidFill>
                <a:srgbClr val="1983B7"/>
              </a:solidFill>
            </a:endParaRPr>
          </a:p>
          <a:p>
            <a:r>
              <a:rPr lang="en-US" altLang="zh-CN" sz="3200" b="1" dirty="0">
                <a:solidFill>
                  <a:srgbClr val="69A12B"/>
                </a:solidFill>
              </a:rPr>
              <a:t>3</a:t>
            </a:r>
            <a:r>
              <a:rPr lang="zh-CN" altLang="en-US" sz="3200" b="1" dirty="0">
                <a:solidFill>
                  <a:srgbClr val="69A12B"/>
                </a:solidFill>
              </a:rPr>
              <a:t>、西西在房间里大发脾气，是什么让他平静下来？（ </a:t>
            </a:r>
            <a:r>
              <a:rPr lang="en-US" altLang="zh-CN" sz="3200" b="1" dirty="0">
                <a:solidFill>
                  <a:srgbClr val="69A12B"/>
                </a:solidFill>
              </a:rPr>
              <a:t>C </a:t>
            </a:r>
            <a:r>
              <a:rPr lang="zh-CN" altLang="en-US" sz="3200" b="1" dirty="0">
                <a:solidFill>
                  <a:srgbClr val="69A12B"/>
                </a:solidFill>
              </a:rPr>
              <a:t>） </a:t>
            </a:r>
          </a:p>
          <a:p>
            <a:r>
              <a:rPr lang="zh-CN" altLang="en-US" sz="3200" b="1" dirty="0">
                <a:solidFill>
                  <a:srgbClr val="69A12B"/>
                </a:solidFill>
              </a:rPr>
              <a:t>  </a:t>
            </a:r>
            <a:r>
              <a:rPr lang="en-US" altLang="zh-CN" sz="3200" b="1" dirty="0">
                <a:solidFill>
                  <a:srgbClr val="69A12B"/>
                </a:solidFill>
              </a:rPr>
              <a:t>A </a:t>
            </a:r>
            <a:r>
              <a:rPr lang="zh-CN" altLang="en-US" sz="3200" b="1" dirty="0">
                <a:solidFill>
                  <a:srgbClr val="69A12B"/>
                </a:solidFill>
              </a:rPr>
              <a:t>妹妹陪他看电视               </a:t>
            </a:r>
            <a:endParaRPr lang="en-US" altLang="zh-CN" sz="3200" b="1" dirty="0">
              <a:solidFill>
                <a:srgbClr val="69A12B"/>
              </a:solidFill>
            </a:endParaRPr>
          </a:p>
          <a:p>
            <a:r>
              <a:rPr lang="en-US" altLang="zh-CN" sz="3200" b="1" dirty="0">
                <a:solidFill>
                  <a:srgbClr val="69A12B"/>
                </a:solidFill>
              </a:rPr>
              <a:t>  B </a:t>
            </a:r>
            <a:r>
              <a:rPr lang="zh-CN" altLang="en-US" sz="3200" b="1" dirty="0">
                <a:solidFill>
                  <a:srgbClr val="69A12B"/>
                </a:solidFill>
              </a:rPr>
              <a:t>妈妈给了他一个拥抱</a:t>
            </a:r>
            <a:endParaRPr lang="en-US" altLang="zh-CN" sz="3200" b="1" dirty="0">
              <a:solidFill>
                <a:srgbClr val="69A12B"/>
              </a:solidFill>
            </a:endParaRPr>
          </a:p>
          <a:p>
            <a:r>
              <a:rPr lang="en-US" altLang="zh-CN" sz="3200" b="1" dirty="0">
                <a:solidFill>
                  <a:srgbClr val="69A12B"/>
                </a:solidFill>
              </a:rPr>
              <a:t> </a:t>
            </a:r>
            <a:r>
              <a:rPr lang="zh-CN" altLang="en-US" sz="3200" b="1" dirty="0">
                <a:solidFill>
                  <a:srgbClr val="69A12B"/>
                </a:solidFill>
              </a:rPr>
              <a:t> </a:t>
            </a:r>
            <a:r>
              <a:rPr lang="en-US" altLang="zh-CN" sz="3200" b="1" dirty="0">
                <a:solidFill>
                  <a:srgbClr val="69A12B"/>
                </a:solidFill>
              </a:rPr>
              <a:t>C </a:t>
            </a:r>
            <a:r>
              <a:rPr lang="zh-CN" altLang="en-US" sz="3200" b="1" dirty="0">
                <a:solidFill>
                  <a:srgbClr val="69A12B"/>
                </a:solidFill>
              </a:rPr>
              <a:t>妹妹喂他吃巧克力          </a:t>
            </a:r>
            <a:endParaRPr lang="en-US" altLang="zh-CN" sz="3200" b="1" dirty="0">
              <a:solidFill>
                <a:srgbClr val="69A12B"/>
              </a:solidFill>
            </a:endParaRPr>
          </a:p>
          <a:p>
            <a:r>
              <a:rPr lang="en-US" altLang="zh-CN" sz="3200" b="1" dirty="0">
                <a:solidFill>
                  <a:srgbClr val="69A12B"/>
                </a:solidFill>
              </a:rPr>
              <a:t>  D </a:t>
            </a:r>
            <a:r>
              <a:rPr lang="zh-CN" altLang="en-US" sz="3200" b="1" dirty="0">
                <a:solidFill>
                  <a:srgbClr val="69A12B"/>
                </a:solidFill>
              </a:rPr>
              <a:t>有了崭新的自行车</a:t>
            </a:r>
          </a:p>
        </p:txBody>
      </p:sp>
    </p:spTree>
    <p:extLst>
      <p:ext uri="{BB962C8B-B14F-4D97-AF65-F5344CB8AC3E}">
        <p14:creationId xmlns:p14="http://schemas.microsoft.com/office/powerpoint/2010/main" xmlns="" val="3093605627"/>
      </p:ext>
    </p:extLst>
  </p:cSld>
  <p:clrMapOvr>
    <a:masterClrMapping/>
  </p:clrMapOvr>
  <p:transition spd="slow" advClick="0" advTm="1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060834" y="2229465"/>
            <a:ext cx="406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FBF995D-B4B1-44FE-B1F7-E5C0A97F723D}"/>
              </a:ext>
            </a:extLst>
          </p:cNvPr>
          <p:cNvSpPr/>
          <p:nvPr/>
        </p:nvSpPr>
        <p:spPr>
          <a:xfrm>
            <a:off x="7396829" y="5724063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1321439576"/>
      </p:ext>
    </p:extLst>
  </p:cSld>
  <p:clrMapOvr>
    <a:masterClrMapping/>
  </p:clrMapOvr>
  <p:transition spd="slow" advClick="0" advTm="1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205906" y="2644964"/>
            <a:ext cx="2757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勇闯第二关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49A6F6D-7F18-46AB-92FA-7A4DCED70240}"/>
              </a:ext>
            </a:extLst>
          </p:cNvPr>
          <p:cNvSpPr/>
          <p:nvPr/>
        </p:nvSpPr>
        <p:spPr>
          <a:xfrm>
            <a:off x="7629304" y="5507087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127888568"/>
      </p:ext>
    </p:extLst>
  </p:cSld>
  <p:clrMapOvr>
    <a:masterClrMapping/>
  </p:clrMapOvr>
  <p:transition spd="slow" advClick="0" advTm="1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71D023F-869A-4C3B-A032-3735119AE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942" y="768367"/>
            <a:ext cx="1612518" cy="17541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9C4D87-36BA-4487-8675-B2D729E40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663" y="2666740"/>
            <a:ext cx="1508797" cy="1685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9F6FF40-CDDE-4DD3-AE16-9D09E067A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663" y="4682756"/>
            <a:ext cx="1259310" cy="168569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6DC9439-D374-4ACB-ABA6-2C7640828F06}"/>
              </a:ext>
            </a:extLst>
          </p:cNvPr>
          <p:cNvSpPr/>
          <p:nvPr/>
        </p:nvSpPr>
        <p:spPr>
          <a:xfrm>
            <a:off x="5458753" y="552560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西西咬到了舌头，很生气。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4C462E4-3971-4B05-A638-8B381BDF9D6A}"/>
              </a:ext>
            </a:extLst>
          </p:cNvPr>
          <p:cNvSpPr txBox="1"/>
          <p:nvPr/>
        </p:nvSpPr>
        <p:spPr>
          <a:xfrm>
            <a:off x="936582" y="71878"/>
            <a:ext cx="5392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>
                <a:solidFill>
                  <a:srgbClr val="69A12B"/>
                </a:solidFill>
              </a:rPr>
              <a:t> </a:t>
            </a:r>
            <a:r>
              <a:rPr lang="zh-CN" altLang="en-US" sz="3200" dirty="0">
                <a:solidFill>
                  <a:srgbClr val="69A12B"/>
                </a:solidFill>
              </a:rPr>
              <a:t>请你连一连</a:t>
            </a:r>
            <a:r>
              <a:rPr lang="zh-CN" altLang="zh-CN" sz="3200" dirty="0">
                <a:solidFill>
                  <a:srgbClr val="69A12B"/>
                </a:solidFill>
              </a:rPr>
              <a:t>，并</a:t>
            </a:r>
            <a:r>
              <a:rPr lang="zh-CN" altLang="en-US" sz="3200" dirty="0">
                <a:solidFill>
                  <a:srgbClr val="69A12B"/>
                </a:solidFill>
              </a:rPr>
              <a:t>说说</a:t>
            </a:r>
            <a:r>
              <a:rPr lang="zh-CN" altLang="zh-CN" sz="3200" dirty="0">
                <a:solidFill>
                  <a:srgbClr val="69A12B"/>
                </a:solidFill>
              </a:rPr>
              <a:t>为什么</a:t>
            </a:r>
            <a:r>
              <a:rPr lang="en-US" altLang="zh-CN" sz="3200" dirty="0">
                <a:solidFill>
                  <a:srgbClr val="69A12B"/>
                </a:solidFill>
              </a:rPr>
              <a:t>?</a:t>
            </a:r>
            <a:endParaRPr lang="zh-CN" altLang="zh-CN" sz="3200" dirty="0">
              <a:solidFill>
                <a:srgbClr val="69A12B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753059-0D0D-4DDB-A2EC-10AA9DC7644D}"/>
              </a:ext>
            </a:extLst>
          </p:cNvPr>
          <p:cNvSpPr/>
          <p:nvPr/>
        </p:nvSpPr>
        <p:spPr>
          <a:xfrm>
            <a:off x="5278131" y="342979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西西看到松鼠的沙滩帽，很羡慕。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2FBEC96-A852-4959-95CD-6072E8026E38}"/>
              </a:ext>
            </a:extLst>
          </p:cNvPr>
          <p:cNvSpPr/>
          <p:nvPr/>
        </p:nvSpPr>
        <p:spPr>
          <a:xfrm>
            <a:off x="5278131" y="112616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西西很开心地吃巧克力。</a:t>
            </a:r>
          </a:p>
        </p:txBody>
      </p:sp>
    </p:spTree>
    <p:extLst>
      <p:ext uri="{BB962C8B-B14F-4D97-AF65-F5344CB8AC3E}">
        <p14:creationId xmlns:p14="http://schemas.microsoft.com/office/powerpoint/2010/main" xmlns="" val="2361790534"/>
      </p:ext>
    </p:extLst>
  </p:cSld>
  <p:clrMapOvr>
    <a:masterClrMapping/>
  </p:clrMapOvr>
  <p:transition spd="slow" advClick="0" advTm="1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71D023F-869A-4C3B-A032-3735119AE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942" y="768367"/>
            <a:ext cx="1612518" cy="17541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99C4D87-36BA-4487-8675-B2D729E40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663" y="2666740"/>
            <a:ext cx="1508797" cy="1685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9F6FF40-CDDE-4DD3-AE16-9D09E067A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663" y="4682756"/>
            <a:ext cx="1259310" cy="168569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6DC9439-D374-4ACB-ABA6-2C7640828F06}"/>
              </a:ext>
            </a:extLst>
          </p:cNvPr>
          <p:cNvSpPr/>
          <p:nvPr/>
        </p:nvSpPr>
        <p:spPr>
          <a:xfrm>
            <a:off x="5458753" y="552560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西西咬到了舌头，很生气。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4C462E4-3971-4B05-A638-8B381BDF9D6A}"/>
              </a:ext>
            </a:extLst>
          </p:cNvPr>
          <p:cNvSpPr txBox="1"/>
          <p:nvPr/>
        </p:nvSpPr>
        <p:spPr>
          <a:xfrm>
            <a:off x="936582" y="71878"/>
            <a:ext cx="5392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>
                <a:solidFill>
                  <a:srgbClr val="69A12B"/>
                </a:solidFill>
              </a:rPr>
              <a:t> </a:t>
            </a:r>
            <a:r>
              <a:rPr lang="zh-CN" altLang="en-US" sz="3200" dirty="0">
                <a:solidFill>
                  <a:srgbClr val="69A12B"/>
                </a:solidFill>
              </a:rPr>
              <a:t>请你连一连</a:t>
            </a:r>
            <a:r>
              <a:rPr lang="zh-CN" altLang="zh-CN" sz="3200" dirty="0">
                <a:solidFill>
                  <a:srgbClr val="69A12B"/>
                </a:solidFill>
              </a:rPr>
              <a:t>，并</a:t>
            </a:r>
            <a:r>
              <a:rPr lang="zh-CN" altLang="en-US" sz="3200" dirty="0">
                <a:solidFill>
                  <a:srgbClr val="69A12B"/>
                </a:solidFill>
              </a:rPr>
              <a:t>说说</a:t>
            </a:r>
            <a:r>
              <a:rPr lang="zh-CN" altLang="zh-CN" sz="3200" dirty="0">
                <a:solidFill>
                  <a:srgbClr val="69A12B"/>
                </a:solidFill>
              </a:rPr>
              <a:t>为什么</a:t>
            </a:r>
            <a:r>
              <a:rPr lang="en-US" altLang="zh-CN" sz="3200" dirty="0">
                <a:solidFill>
                  <a:srgbClr val="69A12B"/>
                </a:solidFill>
              </a:rPr>
              <a:t>?</a:t>
            </a:r>
            <a:endParaRPr lang="zh-CN" altLang="zh-CN" sz="3200" dirty="0">
              <a:solidFill>
                <a:srgbClr val="69A12B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753059-0D0D-4DDB-A2EC-10AA9DC7644D}"/>
              </a:ext>
            </a:extLst>
          </p:cNvPr>
          <p:cNvSpPr/>
          <p:nvPr/>
        </p:nvSpPr>
        <p:spPr>
          <a:xfrm>
            <a:off x="5278131" y="342979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西西看到松鼠的沙滩帽，很羡慕。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2FBEC96-A852-4959-95CD-6072E8026E38}"/>
              </a:ext>
            </a:extLst>
          </p:cNvPr>
          <p:cNvSpPr/>
          <p:nvPr/>
        </p:nvSpPr>
        <p:spPr>
          <a:xfrm>
            <a:off x="5278131" y="112616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西西很开心地吃巧克力。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F3BCBDB4-A31F-4A92-9EEA-9EC444B14AA3}"/>
              </a:ext>
            </a:extLst>
          </p:cNvPr>
          <p:cNvCxnSpPr>
            <a:stCxn id="2" idx="3"/>
          </p:cNvCxnSpPr>
          <p:nvPr/>
        </p:nvCxnSpPr>
        <p:spPr>
          <a:xfrm>
            <a:off x="4188460" y="1645446"/>
            <a:ext cx="1354384" cy="4044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7E7E3861-89E0-468E-A7A4-0CE8C7E7E793}"/>
              </a:ext>
            </a:extLst>
          </p:cNvPr>
          <p:cNvCxnSpPr/>
          <p:nvPr/>
        </p:nvCxnSpPr>
        <p:spPr>
          <a:xfrm flipH="1">
            <a:off x="4097867" y="1495498"/>
            <a:ext cx="1180264" cy="4030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FF35A983-B993-4DCB-9A7B-C90FD63CB1DB}"/>
              </a:ext>
            </a:extLst>
          </p:cNvPr>
          <p:cNvCxnSpPr>
            <a:stCxn id="5" idx="3"/>
          </p:cNvCxnSpPr>
          <p:nvPr/>
        </p:nvCxnSpPr>
        <p:spPr>
          <a:xfrm>
            <a:off x="4188460" y="3509585"/>
            <a:ext cx="1185051" cy="12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8323934"/>
      </p:ext>
    </p:extLst>
  </p:cSld>
  <p:clrMapOvr>
    <a:masterClrMapping/>
  </p:clrMapOvr>
  <p:transition spd="slow" advClick="0" advTm="1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205906" y="2644964"/>
            <a:ext cx="2757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勇闯第三关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49A6F6D-7F18-46AB-92FA-7A4DCED70240}"/>
              </a:ext>
            </a:extLst>
          </p:cNvPr>
          <p:cNvSpPr/>
          <p:nvPr/>
        </p:nvSpPr>
        <p:spPr>
          <a:xfrm>
            <a:off x="7629304" y="5507087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201376119"/>
      </p:ext>
    </p:extLst>
  </p:cSld>
  <p:clrMapOvr>
    <a:masterClrMapping/>
  </p:clrMapOvr>
  <p:transition spd="slow" advClick="0" advTm="1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F89430B-1E83-4023-8176-A584EEF25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243" y="878184"/>
            <a:ext cx="2688150" cy="302084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09964D-861E-4A73-BE15-8CC72266E72C}"/>
              </a:ext>
            </a:extLst>
          </p:cNvPr>
          <p:cNvSpPr/>
          <p:nvPr/>
        </p:nvSpPr>
        <p:spPr>
          <a:xfrm>
            <a:off x="2158852" y="4259054"/>
            <a:ext cx="8879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请你用自己的语言讲一讲这幅图片。</a:t>
            </a:r>
          </a:p>
        </p:txBody>
      </p:sp>
    </p:spTree>
    <p:extLst>
      <p:ext uri="{BB962C8B-B14F-4D97-AF65-F5344CB8AC3E}">
        <p14:creationId xmlns:p14="http://schemas.microsoft.com/office/powerpoint/2010/main" xmlns="" val="2980030562"/>
      </p:ext>
    </p:extLst>
  </p:cSld>
  <p:clrMapOvr>
    <a:masterClrMapping/>
  </p:clrMapOvr>
  <p:transition spd="slow" advClick="0" advTm="1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8042315-45CE-4478-8203-9326680851E7}"/>
              </a:ext>
            </a:extLst>
          </p:cNvPr>
          <p:cNvSpPr/>
          <p:nvPr/>
        </p:nvSpPr>
        <p:spPr>
          <a:xfrm>
            <a:off x="1260930" y="303973"/>
            <a:ext cx="9668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</a:rPr>
              <a:t>西西和冬冬打架的原因有哪些？请你选一选。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89F5897-B269-4695-BF71-8B3B77AB684D}"/>
              </a:ext>
            </a:extLst>
          </p:cNvPr>
          <p:cNvSpPr/>
          <p:nvPr/>
        </p:nvSpPr>
        <p:spPr>
          <a:xfrm>
            <a:off x="3048000" y="2413338"/>
            <a:ext cx="60928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xmlns="" id="{02A0E0EC-90A2-489F-8E5A-00C25A941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597" y="2499931"/>
            <a:ext cx="2513765" cy="11938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冬冬炫耀自己得奖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xmlns="" id="{D1F61E2C-0BBD-4AEA-946D-319A5ACD7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139" y="2499931"/>
            <a:ext cx="1788722" cy="11938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 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冬冬骂了西西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xmlns="" id="{32BA8C53-4540-418B-94CE-3D645A8E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597" y="3893786"/>
            <a:ext cx="2288182" cy="131663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冬冬弄坏了西西的运动服还埋怨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650CE78B-452F-4FD6-A104-BAA9FA03E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473" y="3826661"/>
            <a:ext cx="1788722" cy="131663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西西被冬冬说破自己妒忌他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xmlns="" id="{F55F1E7B-E2FE-41B6-B1BA-AF76C75EA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889" y="3893786"/>
            <a:ext cx="1788722" cy="131663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冬冬弄坏了西西的画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xmlns="" id="{302F9ABD-081C-4F99-838D-C2018DC0D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797" y="229987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00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A73E41B6-A38A-421C-82B3-C356AA390380}"/>
              </a:ext>
            </a:extLst>
          </p:cNvPr>
          <p:cNvSpPr/>
          <p:nvPr/>
        </p:nvSpPr>
        <p:spPr>
          <a:xfrm>
            <a:off x="1119820" y="5753809"/>
            <a:ext cx="2420534" cy="501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1245" indent="-7620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宋体" panose="02010600030101010101" pitchFamily="2" charset="-122"/>
              </a:rPr>
              <a:t>答案：</a:t>
            </a:r>
            <a:r>
              <a:rPr lang="en-US" altLang="zh-CN" sz="20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Calibri" panose="020F0502020204030204" pitchFamily="34" charset="0"/>
                <a:cs typeface="宋体" panose="02010600030101010101" pitchFamily="2" charset="-122"/>
              </a:rPr>
              <a:t>A  C  D  </a:t>
            </a:r>
            <a:endParaRPr lang="zh-CN" altLang="zh-CN" sz="2000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74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308499" y="1655564"/>
            <a:ext cx="441659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 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恭喜你闯关成功！ </a:t>
            </a:r>
          </a:p>
          <a:p>
            <a:endParaRPr lang="zh-CN" altLang="en-US" sz="32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77E442E-287F-4E83-939E-64E348601B5D}"/>
              </a:ext>
            </a:extLst>
          </p:cNvPr>
          <p:cNvSpPr/>
          <p:nvPr/>
        </p:nvSpPr>
        <p:spPr>
          <a:xfrm>
            <a:off x="7648692" y="5553581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2191940965"/>
      </p:ext>
    </p:extLst>
  </p:cSld>
  <p:clrMapOvr>
    <a:masterClrMapping/>
  </p:clrMapOvr>
  <p:transition spd="slow" advClick="0" advTm="1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571919" y="921176"/>
            <a:ext cx="2872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勇闯第四关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E1BFB8E-D331-4E1E-A3E5-38325D039DDA}"/>
              </a:ext>
            </a:extLst>
          </p:cNvPr>
          <p:cNvSpPr/>
          <p:nvPr/>
        </p:nvSpPr>
        <p:spPr>
          <a:xfrm>
            <a:off x="7702247" y="556908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2352068177"/>
      </p:ext>
    </p:extLst>
  </p:cSld>
  <p:clrMapOvr>
    <a:masterClrMapping/>
  </p:clrMapOvr>
  <p:transition spd="slow" advClick="0" advTm="1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2126942" y="2845019"/>
            <a:ext cx="760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你喜欢火柴小妖还是月亮仙子？为什么？</a:t>
            </a:r>
            <a:endParaRPr lang="en-US" altLang="zh-CN" sz="32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E1BFB8E-D331-4E1E-A3E5-38325D039DDA}"/>
              </a:ext>
            </a:extLst>
          </p:cNvPr>
          <p:cNvSpPr/>
          <p:nvPr/>
        </p:nvSpPr>
        <p:spPr>
          <a:xfrm>
            <a:off x="7702247" y="556908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1613351469"/>
      </p:ext>
    </p:extLst>
  </p:cSld>
  <p:clrMapOvr>
    <a:masterClrMapping/>
  </p:clrMapOvr>
  <p:transition spd="slow" advClick="0" advTm="1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176481" y="2351810"/>
            <a:ext cx="4301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恭喜你闯关成功！</a:t>
            </a:r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3FDE1F2-2FAE-4973-B44C-97992C6B03C1}"/>
              </a:ext>
            </a:extLst>
          </p:cNvPr>
          <p:cNvSpPr/>
          <p:nvPr/>
        </p:nvSpPr>
        <p:spPr>
          <a:xfrm>
            <a:off x="7644802" y="5739561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2567921718"/>
      </p:ext>
    </p:extLst>
  </p:cSld>
  <p:clrMapOvr>
    <a:masterClrMapping/>
  </p:clrMapOvr>
  <p:transition spd="slow" advClick="0" advTm="1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343765" y="2275632"/>
            <a:ext cx="29883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我们爱思考  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2400" b="1" dirty="0"/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9D4F2A1-C399-48E3-BD49-32E438AE13DC}"/>
              </a:ext>
            </a:extLst>
          </p:cNvPr>
          <p:cNvSpPr/>
          <p:nvPr/>
        </p:nvSpPr>
        <p:spPr>
          <a:xfrm>
            <a:off x="7686750" y="569306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156611448"/>
      </p:ext>
    </p:extLst>
  </p:cSld>
  <p:clrMapOvr>
    <a:masterClrMapping/>
  </p:clrMapOvr>
  <p:transition spd="slow" advClick="0" advTm="1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262800" y="2351810"/>
            <a:ext cx="9156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983B7"/>
                </a:solidFill>
              </a:rPr>
              <a:t>亲爱的小朋友，你的心中住着火柴小妖和月亮仙子吗？你是怎么知道的？</a:t>
            </a:r>
          </a:p>
          <a:p>
            <a:endParaRPr lang="zh-CN" altLang="en-US" sz="3200" b="1" dirty="0">
              <a:solidFill>
                <a:srgbClr val="1983B7"/>
              </a:solidFill>
            </a:endParaRPr>
          </a:p>
          <a:p>
            <a:endParaRPr lang="zh-CN" altLang="en-US" sz="2400" b="1" dirty="0">
              <a:solidFill>
                <a:srgbClr val="1983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149903"/>
      </p:ext>
    </p:extLst>
  </p:cSld>
  <p:clrMapOvr>
    <a:masterClrMapping/>
  </p:clrMapOvr>
  <p:transition spd="slow" advClick="0" advTm="1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266962" y="2458984"/>
            <a:ext cx="2757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我们爱智慧</a:t>
            </a:r>
          </a:p>
          <a:p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62A1A28-A705-443B-A757-6DEFE5EBA972}"/>
              </a:ext>
            </a:extLst>
          </p:cNvPr>
          <p:cNvSpPr txBox="1"/>
          <p:nvPr/>
        </p:nvSpPr>
        <p:spPr>
          <a:xfrm>
            <a:off x="7752445" y="547090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1745127161"/>
      </p:ext>
    </p:extLst>
  </p:cSld>
  <p:clrMapOvr>
    <a:masterClrMapping/>
  </p:clrMapOvr>
  <p:transition spd="slow" advClick="0" advTm="1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207689" y="310008"/>
            <a:ext cx="10597773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8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03A6AF"/>
                </a:solidFill>
                <a:latin typeface="Times New Roman" panose="02020603050405020304" pitchFamily="18" charset="0"/>
              </a:rPr>
              <a:t>我们生活中的“平和”是什么呢？</a:t>
            </a:r>
            <a:endParaRPr lang="en-US" altLang="zh-CN" sz="2800" kern="100" dirty="0">
              <a:solidFill>
                <a:srgbClr val="03A6AF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solidFill>
                <a:srgbClr val="03A6AF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92D050"/>
                </a:solidFill>
                <a:latin typeface="Times New Roman" panose="02020603050405020304" pitchFamily="18" charset="0"/>
              </a:rPr>
              <a:t>闹钟没有响，快迟到了，自己不埋怨尽快地赶往学校，是平和吗？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92D050"/>
                </a:solidFill>
                <a:latin typeface="Times New Roman" panose="02020603050405020304" pitchFamily="18" charset="0"/>
              </a:rPr>
              <a:t>别人的学习用品比自己的好，不去攀比，也不在意，是平和吗？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92D050"/>
                </a:solidFill>
                <a:latin typeface="Times New Roman" panose="02020603050405020304" pitchFamily="18" charset="0"/>
              </a:rPr>
              <a:t>自己没有获奖，还能真诚地祝福获奖者，是平和吗？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sz="28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sz="28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sz="28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sz="28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709151"/>
      </p:ext>
    </p:extLst>
  </p:cSld>
  <p:clrMapOvr>
    <a:masterClrMapping/>
  </p:clrMapOvr>
  <p:transition spd="slow" advClick="0" advTm="1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155392" y="852406"/>
            <a:ext cx="987962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1983B7"/>
                </a:solidFill>
                <a:latin typeface="Times New Roman" panose="02020603050405020304" pitchFamily="18" charset="0"/>
              </a:rPr>
              <a:t>我们生活中的平和是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92D050"/>
                </a:solidFill>
                <a:latin typeface="Times New Roman" panose="02020603050405020304" pitchFamily="18" charset="0"/>
              </a:rPr>
              <a:t>是轻言细语地与他人交流；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92D050"/>
                </a:solidFill>
                <a:latin typeface="Times New Roman" panose="02020603050405020304" pitchFamily="18" charset="0"/>
              </a:rPr>
              <a:t>是做事情有条有理，不慌不忙；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92D050"/>
                </a:solidFill>
                <a:latin typeface="Times New Roman" panose="02020603050405020304" pitchFamily="18" charset="0"/>
              </a:rPr>
              <a:t>是与人争执的时候，能够放低声音，用宽容与理解代替争吵；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92D050"/>
                </a:solidFill>
                <a:latin typeface="Times New Roman" panose="02020603050405020304" pitchFamily="18" charset="0"/>
              </a:rPr>
              <a:t>是遇到不公平的事情时，能坦然地面对并积极地沟通；</a:t>
            </a:r>
            <a:endParaRPr lang="en-US" altLang="zh-CN" sz="2800" kern="100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92D050"/>
                </a:solidFill>
                <a:latin typeface="Times New Roman" panose="02020603050405020304" pitchFamily="18" charset="0"/>
              </a:rPr>
              <a:t>是不急躁，不偏激。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sz="2800" kern="100" dirty="0">
              <a:solidFill>
                <a:srgbClr val="1983B7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sz="2800" kern="100" dirty="0">
              <a:solidFill>
                <a:srgbClr val="1983B7"/>
              </a:solidFill>
              <a:latin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1983B7"/>
              </a:solidFill>
            </a:endParaRPr>
          </a:p>
          <a:p>
            <a:endParaRPr lang="zh-CN" altLang="en-US" sz="2800" b="1" dirty="0">
              <a:solidFill>
                <a:srgbClr val="1983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322590"/>
      </p:ext>
    </p:extLst>
  </p:cSld>
  <p:clrMapOvr>
    <a:masterClrMapping/>
  </p:clrMapOvr>
  <p:transition spd="slow" advClick="0" advTm="1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900368" y="892377"/>
            <a:ext cx="3518912" cy="2049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000" b="1" dirty="0">
              <a:solidFill>
                <a:srgbClr val="92D05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我们生活中的</a:t>
            </a:r>
            <a:r>
              <a:rPr lang="zh-CN" altLang="en-US" sz="20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平和</a:t>
            </a:r>
            <a:r>
              <a:rPr lang="zh-CN" altLang="zh-CN" sz="20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不是什么？</a:t>
            </a:r>
            <a:endParaRPr lang="en-US" altLang="zh-CN" sz="20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4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0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不是一味地忍受；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0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不是一味地自责。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D3E3A24-DD97-4147-B5F4-0C548AD10A4F}"/>
              </a:ext>
            </a:extLst>
          </p:cNvPr>
          <p:cNvSpPr/>
          <p:nvPr/>
        </p:nvSpPr>
        <p:spPr>
          <a:xfrm>
            <a:off x="7806436" y="5796499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（动漫内容   </a:t>
            </a:r>
            <a:r>
              <a:rPr lang="en-US" altLang="zh-CN" dirty="0"/>
              <a:t>2</a:t>
            </a:r>
            <a:r>
              <a:rPr lang="zh-CN" altLang="en-US" dirty="0"/>
              <a:t>分钟）</a:t>
            </a:r>
          </a:p>
        </p:txBody>
      </p:sp>
    </p:spTree>
    <p:extLst>
      <p:ext uri="{BB962C8B-B14F-4D97-AF65-F5344CB8AC3E}">
        <p14:creationId xmlns:p14="http://schemas.microsoft.com/office/powerpoint/2010/main" xmlns="" val="3619643068"/>
      </p:ext>
    </p:extLst>
  </p:cSld>
  <p:clrMapOvr>
    <a:masterClrMapping/>
  </p:clrMapOvr>
  <p:transition spd="slow" advClick="0" advTm="1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324077" y="2068570"/>
            <a:ext cx="5330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天勤徽章（思考练习）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5B1D4AD-8557-48E7-A24E-3239F79622C0}"/>
              </a:ext>
            </a:extLst>
          </p:cNvPr>
          <p:cNvSpPr txBox="1"/>
          <p:nvPr/>
        </p:nvSpPr>
        <p:spPr>
          <a:xfrm>
            <a:off x="7656163" y="554839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1962398024"/>
      </p:ext>
    </p:extLst>
  </p:cSld>
  <p:clrMapOvr>
    <a:masterClrMapping/>
  </p:clrMapOvr>
  <p:transition spd="slow" advClick="0" advTm="1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B0AF89F-B743-4156-B672-D162BEF02829}"/>
              </a:ext>
            </a:extLst>
          </p:cNvPr>
          <p:cNvSpPr txBox="1"/>
          <p:nvPr/>
        </p:nvSpPr>
        <p:spPr>
          <a:xfrm>
            <a:off x="1875931" y="1832879"/>
            <a:ext cx="8438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69A12B"/>
                </a:solidFill>
              </a:rPr>
              <a:t>小朋友们好！你知道什么是平和吗？有人说，生气都是别人惹的；也有人说，生气当然是自己不好。你觉得呢？让我们带着这样的思考来听故事吧！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ACA9709-BF16-4E6B-82E8-7D0674D031E3}"/>
              </a:ext>
            </a:extLst>
          </p:cNvPr>
          <p:cNvSpPr/>
          <p:nvPr/>
        </p:nvSpPr>
        <p:spPr>
          <a:xfrm>
            <a:off x="7288575" y="5724063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（音频</a:t>
            </a:r>
            <a:r>
              <a:rPr lang="en-US" altLang="zh-CN" dirty="0"/>
              <a:t>+</a:t>
            </a:r>
            <a:r>
              <a:rPr lang="zh-CN" altLang="en-US" dirty="0"/>
              <a:t>字幕</a:t>
            </a:r>
            <a:r>
              <a:rPr lang="en-US" altLang="zh-CN" dirty="0"/>
              <a:t>+</a:t>
            </a:r>
            <a:r>
              <a:rPr lang="zh-CN" altLang="en-US" dirty="0"/>
              <a:t>视频制作）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50649745"/>
      </p:ext>
    </p:extLst>
  </p:cSld>
  <p:clrMapOvr>
    <a:masterClrMapping/>
  </p:clrMapOvr>
  <p:transition spd="slow" advClick="0" advTm="1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27690D-E3DD-4022-AB34-4B1C41324415}"/>
              </a:ext>
            </a:extLst>
          </p:cNvPr>
          <p:cNvSpPr txBox="1"/>
          <p:nvPr/>
        </p:nvSpPr>
        <p:spPr>
          <a:xfrm>
            <a:off x="1224901" y="1953533"/>
            <a:ext cx="8291631" cy="178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b="1" dirty="0">
              <a:solidFill>
                <a:srgbClr val="92D05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亲爱的小朋友，发挥你的想象力，请把你心中的火柴小妖和月亮仙子画下来吧！</a:t>
            </a:r>
          </a:p>
        </p:txBody>
      </p:sp>
    </p:spTree>
    <p:extLst>
      <p:ext uri="{BB962C8B-B14F-4D97-AF65-F5344CB8AC3E}">
        <p14:creationId xmlns:p14="http://schemas.microsoft.com/office/powerpoint/2010/main" xmlns="" val="3756058222"/>
      </p:ext>
    </p:extLst>
  </p:cSld>
  <p:clrMapOvr>
    <a:masterClrMapping/>
  </p:clrMapOvr>
  <p:transition spd="slow" advClick="0" advTm="1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2041217" y="548588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统一片尾：</a:t>
            </a:r>
          </a:p>
        </p:txBody>
      </p:sp>
    </p:spTree>
    <p:extLst>
      <p:ext uri="{BB962C8B-B14F-4D97-AF65-F5344CB8AC3E}">
        <p14:creationId xmlns:p14="http://schemas.microsoft.com/office/powerpoint/2010/main" xmlns="" val="3871750328"/>
      </p:ext>
    </p:extLst>
  </p:cSld>
  <p:clrMapOvr>
    <a:masterClrMapping/>
  </p:clrMapOvr>
  <p:transition spd="slow" advClick="0" advTm="1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E0D8D9B-6513-4C19-8981-90543FCAD56F}"/>
              </a:ext>
            </a:extLst>
          </p:cNvPr>
          <p:cNvSpPr/>
          <p:nvPr/>
        </p:nvSpPr>
        <p:spPr>
          <a:xfrm>
            <a:off x="4514773" y="1704110"/>
            <a:ext cx="2757486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探索开始啦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3200" b="1" dirty="0"/>
          </a:p>
          <a:p>
            <a:r>
              <a:rPr lang="zh-CN" altLang="en-US" sz="3200" b="1" dirty="0"/>
              <a:t> </a:t>
            </a:r>
            <a:endParaRPr lang="en-US" altLang="zh-CN" sz="3200" b="1" dirty="0"/>
          </a:p>
          <a:p>
            <a:endParaRPr lang="en-US" altLang="zh-CN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2B5DC0E-91EA-4AA6-A44B-2DC153949DC5}"/>
              </a:ext>
            </a:extLst>
          </p:cNvPr>
          <p:cNvSpPr/>
          <p:nvPr/>
        </p:nvSpPr>
        <p:spPr>
          <a:xfrm>
            <a:off x="7671252" y="550708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3252774742"/>
      </p:ext>
    </p:extLst>
  </p:cSld>
  <p:clrMapOvr>
    <a:masterClrMapping/>
  </p:clrMapOvr>
  <p:transition spd="slow" advClick="0" advTm="1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E0D8D9B-6513-4C19-8981-90543FCAD56F}"/>
              </a:ext>
            </a:extLst>
          </p:cNvPr>
          <p:cNvSpPr/>
          <p:nvPr/>
        </p:nvSpPr>
        <p:spPr>
          <a:xfrm>
            <a:off x="3062978" y="2249951"/>
            <a:ext cx="605005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92D050"/>
                </a:solidFill>
              </a:rPr>
              <a:t>动画片头</a:t>
            </a:r>
            <a:r>
              <a:rPr lang="en-US" altLang="zh-CN" sz="3200" b="1" dirty="0">
                <a:solidFill>
                  <a:srgbClr val="92D050"/>
                </a:solidFill>
              </a:rPr>
              <a:t>+</a:t>
            </a:r>
            <a:r>
              <a:rPr lang="zh-CN" altLang="en-US" sz="3200" b="1" dirty="0">
                <a:solidFill>
                  <a:srgbClr val="92D050"/>
                </a:solidFill>
              </a:rPr>
              <a:t>动漫故事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zh-CN" altLang="en-US" sz="3200" b="1" dirty="0">
                <a:solidFill>
                  <a:srgbClr val="92D050"/>
                </a:solidFill>
              </a:rPr>
              <a:t> 视频第一部分，即书稿</a:t>
            </a:r>
            <a:r>
              <a:rPr lang="en-US" altLang="zh-CN" sz="3200" b="1" dirty="0">
                <a:solidFill>
                  <a:srgbClr val="92D050"/>
                </a:solidFill>
              </a:rPr>
              <a:t>1</a:t>
            </a:r>
            <a:r>
              <a:rPr lang="zh-CN" altLang="en-US" sz="3200" b="1" dirty="0">
                <a:solidFill>
                  <a:srgbClr val="92D050"/>
                </a:solidFill>
              </a:rPr>
              <a:t>、</a:t>
            </a:r>
            <a:r>
              <a:rPr lang="en-US" altLang="zh-CN" sz="3200" b="1" dirty="0">
                <a:solidFill>
                  <a:srgbClr val="92D050"/>
                </a:solidFill>
              </a:rPr>
              <a:t>2</a:t>
            </a:r>
            <a:r>
              <a:rPr lang="zh-CN" altLang="en-US" sz="3200" b="1" dirty="0">
                <a:solidFill>
                  <a:srgbClr val="92D050"/>
                </a:solidFill>
              </a:rPr>
              <a:t>部分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endParaRPr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530BA5B-E3EB-483B-9E74-A1053748BA0A}"/>
              </a:ext>
            </a:extLst>
          </p:cNvPr>
          <p:cNvSpPr txBox="1"/>
          <p:nvPr/>
        </p:nvSpPr>
        <p:spPr>
          <a:xfrm>
            <a:off x="8508570" y="56258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（视频制作）</a:t>
            </a:r>
          </a:p>
        </p:txBody>
      </p:sp>
    </p:spTree>
    <p:extLst>
      <p:ext uri="{BB962C8B-B14F-4D97-AF65-F5344CB8AC3E}">
        <p14:creationId xmlns:p14="http://schemas.microsoft.com/office/powerpoint/2010/main" xmlns="" val="4185927211"/>
      </p:ext>
    </p:extLst>
  </p:cSld>
  <p:clrMapOvr>
    <a:masterClrMapping/>
  </p:clrMapOvr>
  <p:transition spd="slow" advClick="0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E0D8D9B-6513-4C19-8981-90543FCAD56F}"/>
              </a:ext>
            </a:extLst>
          </p:cNvPr>
          <p:cNvSpPr/>
          <p:nvPr/>
        </p:nvSpPr>
        <p:spPr>
          <a:xfrm>
            <a:off x="2256532" y="1279243"/>
            <a:ext cx="767734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92D050"/>
                </a:solidFill>
              </a:rPr>
              <a:t>小酷熊提问：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1</a:t>
            </a:r>
            <a:r>
              <a:rPr lang="zh-CN" altLang="en-US" sz="3200" b="1" dirty="0">
                <a:solidFill>
                  <a:srgbClr val="92D050"/>
                </a:solidFill>
              </a:rPr>
              <a:t>、火柴小妖在什么时候会控制西西？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2</a:t>
            </a:r>
            <a:r>
              <a:rPr lang="zh-CN" altLang="en-US" sz="3200" b="1" dirty="0">
                <a:solidFill>
                  <a:srgbClr val="92D050"/>
                </a:solidFill>
              </a:rPr>
              <a:t>、你觉得火柴小妖能控制你吗？为什么？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endParaRPr lang="en-US" altLang="zh-CN" sz="3200" b="1" dirty="0">
              <a:solidFill>
                <a:srgbClr val="92D050"/>
              </a:solidFill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84156476"/>
      </p:ext>
    </p:extLst>
  </p:cSld>
  <p:clrMapOvr>
    <a:masterClrMapping/>
  </p:clrMapOvr>
  <p:transition spd="slow" advClick="0" advTm="1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856331" y="1785531"/>
            <a:ext cx="37866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我们</a:t>
            </a:r>
            <a:r>
              <a:rPr lang="zh-CN" altLang="zh-CN" sz="4000" b="1" dirty="0">
                <a:solidFill>
                  <a:schemeClr val="accent1">
                    <a:lumMod val="75000"/>
                  </a:schemeClr>
                </a:solidFill>
              </a:rPr>
              <a:t>一起大闯关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3200" b="1" dirty="0"/>
          </a:p>
          <a:p>
            <a:endParaRPr lang="en-US" altLang="zh-CN" sz="3200" b="1" dirty="0"/>
          </a:p>
          <a:p>
            <a:endParaRPr lang="en-US" altLang="zh-CN" sz="32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DA3FBDA-0F09-4481-9CA1-AADA819E6538}"/>
              </a:ext>
            </a:extLst>
          </p:cNvPr>
          <p:cNvSpPr/>
          <p:nvPr/>
        </p:nvSpPr>
        <p:spPr>
          <a:xfrm>
            <a:off x="7671252" y="549158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3832334812"/>
      </p:ext>
    </p:extLst>
  </p:cSld>
  <p:clrMapOvr>
    <a:masterClrMapping/>
  </p:clrMapOvr>
  <p:transition spd="slow" advClick="0" advTm="1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524601" y="1914397"/>
            <a:ext cx="275748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           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勇闯第一关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75AE1D8-60C1-443F-A508-2C0575220EEA}"/>
              </a:ext>
            </a:extLst>
          </p:cNvPr>
          <p:cNvSpPr/>
          <p:nvPr/>
        </p:nvSpPr>
        <p:spPr>
          <a:xfrm>
            <a:off x="7567310" y="5522585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3092288911"/>
      </p:ext>
    </p:extLst>
  </p:cSld>
  <p:clrMapOvr>
    <a:masterClrMapping/>
  </p:clrMapOvr>
  <p:transition spd="slow" advClick="0" advTm="1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245435" y="1914645"/>
            <a:ext cx="10160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2D050"/>
                </a:solidFill>
              </a:rPr>
              <a:t>1</a:t>
            </a:r>
            <a:r>
              <a:rPr lang="zh-CN" altLang="en-US" sz="3200" b="1" dirty="0">
                <a:solidFill>
                  <a:srgbClr val="92D050"/>
                </a:solidFill>
              </a:rPr>
              <a:t>、早餐时，西西的妈妈为什么瞪了西西一眼？（ </a:t>
            </a:r>
            <a:r>
              <a:rPr lang="en-US" altLang="zh-CN" sz="3200" b="1" dirty="0">
                <a:solidFill>
                  <a:srgbClr val="92D050"/>
                </a:solidFill>
              </a:rPr>
              <a:t>B </a:t>
            </a:r>
            <a:r>
              <a:rPr lang="zh-CN" altLang="en-US" sz="3200" b="1" dirty="0">
                <a:solidFill>
                  <a:srgbClr val="92D050"/>
                </a:solidFill>
              </a:rPr>
              <a:t>） </a:t>
            </a:r>
          </a:p>
          <a:p>
            <a:r>
              <a:rPr lang="zh-CN" altLang="en-US" sz="3200" b="1" dirty="0">
                <a:solidFill>
                  <a:srgbClr val="92D050"/>
                </a:solidFill>
              </a:rPr>
              <a:t>   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   A </a:t>
            </a:r>
            <a:r>
              <a:rPr lang="zh-CN" altLang="en-US" sz="3200" b="1" dirty="0">
                <a:solidFill>
                  <a:srgbClr val="92D050"/>
                </a:solidFill>
              </a:rPr>
              <a:t>西西不好好吃早餐       </a:t>
            </a:r>
            <a:r>
              <a:rPr lang="en-US" altLang="zh-CN" sz="3200" b="1" dirty="0">
                <a:solidFill>
                  <a:srgbClr val="92D050"/>
                </a:solidFill>
              </a:rPr>
              <a:t>B </a:t>
            </a:r>
            <a:r>
              <a:rPr lang="zh-CN" altLang="en-US" sz="3200" b="1" dirty="0">
                <a:solidFill>
                  <a:srgbClr val="92D050"/>
                </a:solidFill>
              </a:rPr>
              <a:t>怕西西吵醒妹妹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   C </a:t>
            </a:r>
            <a:r>
              <a:rPr lang="zh-CN" altLang="en-US" sz="3200" b="1" dirty="0">
                <a:solidFill>
                  <a:srgbClr val="92D050"/>
                </a:solidFill>
              </a:rPr>
              <a:t>觉得西西太胖了            </a:t>
            </a:r>
            <a:r>
              <a:rPr lang="en-US" altLang="zh-CN" sz="3200" b="1" dirty="0">
                <a:solidFill>
                  <a:srgbClr val="92D050"/>
                </a:solidFill>
              </a:rPr>
              <a:t>D </a:t>
            </a:r>
            <a:r>
              <a:rPr lang="zh-CN" altLang="en-US" sz="3200" b="1" dirty="0">
                <a:solidFill>
                  <a:srgbClr val="92D050"/>
                </a:solidFill>
              </a:rPr>
              <a:t>妈妈不爱西西</a:t>
            </a:r>
          </a:p>
          <a:p>
            <a:endParaRPr lang="zh-CN" altLang="en-US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992457"/>
      </p:ext>
    </p:extLst>
  </p:cSld>
  <p:clrMapOvr>
    <a:masterClrMapping/>
  </p:clrMapOvr>
  <p:transition spd="slow" advClick="0" advTm="1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水彩风通用公司汇报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779</Words>
  <Application>Microsoft Office PowerPoint</Application>
  <PresentationFormat>自定义</PresentationFormat>
  <Paragraphs>153</Paragraphs>
  <Slides>31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水彩风通用公司汇报PPT模板</dc:title>
  <dc:creator>lzj</dc:creator>
  <cp:lastModifiedBy>cwf</cp:lastModifiedBy>
  <cp:revision>1143</cp:revision>
  <dcterms:created xsi:type="dcterms:W3CDTF">2015-12-01T09:06:39Z</dcterms:created>
  <dcterms:modified xsi:type="dcterms:W3CDTF">2020-02-13T04:08:46Z</dcterms:modified>
</cp:coreProperties>
</file>